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rthak Kumar" initials="SK" lastIdx="3" clrIdx="0">
    <p:extLst>
      <p:ext uri="{19B8F6BF-5375-455C-9EA6-DF929625EA0E}">
        <p15:presenceInfo xmlns:p15="http://schemas.microsoft.com/office/powerpoint/2012/main" userId="0d327ed0317d5a6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heme" Target="theme/theme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viewProps" Target="viewProp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presProps" Target="presProps.xml" /><Relationship Id="rId5" Type="http://schemas.openxmlformats.org/officeDocument/2006/relationships/slide" Target="slides/slide4.xml" /><Relationship Id="rId10" Type="http://schemas.openxmlformats.org/officeDocument/2006/relationships/commentAuthors" Target="commentAuthor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tableStyles" Target="tableStyles.xml" /></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8-18T15:46:38.720" idx="1">
    <p:pos x="10" y="10"/>
    <p:text/>
  </p:cm>
</p:cmLst>
</file>

<file path=ppt/comments/comment2.xml><?xml version="1.0" encoding="utf-8"?>
<p:cmLst xmlns:a="http://schemas.openxmlformats.org/drawingml/2006/main" xmlns:r="http://schemas.openxmlformats.org/officeDocument/2006/relationships" xmlns:p="http://schemas.openxmlformats.org/presentationml/2006/main">
  <p:cm authorId="1" dt="2017-08-19T00:45:30.624" idx="2">
    <p:pos x="10" y="10"/>
    <p:text/>
  </p:cm>
  <p:cm authorId="1" dt="2017-08-19T00:49:28.729" idx="3">
    <p:pos x="106" y="106"/>
    <p:text/>
  </p:cm>
</p:cmLst>
</file>

<file path=ppt/media/image1.jpe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E38C3-B785-E841-A3E8-9379523D890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E70D8BA-DDDD-F647-A438-DC8F6A4D9B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ECA8597-6761-304B-8BD4-CD93B4803EEC}"/>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5" name="Footer Placeholder 4">
            <a:extLst>
              <a:ext uri="{FF2B5EF4-FFF2-40B4-BE49-F238E27FC236}">
                <a16:creationId xmlns:a16="http://schemas.microsoft.com/office/drawing/2014/main" id="{CF09DC62-DB56-6348-A8F1-FD61D6EFDF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7B7C4D-C3A6-754D-87B6-DB0951144743}"/>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1152536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DF1F-6B49-3141-BC2A-CE05E538CF6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C643F89-D61D-454A-8E5B-F5C4D8258EEC}"/>
              </a:ext>
            </a:extLst>
          </p:cNvPr>
          <p:cNvSpPr>
            <a:spLocks noGrp="1"/>
          </p:cNvSpPr>
          <p:nvPr>
            <p:ph type="body" orient="vert" idx="1"/>
          </p:nvPr>
        </p:nvSpPr>
        <p:spPr/>
        <p:txBody>
          <a:bodyPr vert="eaVert"/>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0079C5B-D21E-644D-AE47-4FF79FCA9D44}"/>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5" name="Footer Placeholder 4">
            <a:extLst>
              <a:ext uri="{FF2B5EF4-FFF2-40B4-BE49-F238E27FC236}">
                <a16:creationId xmlns:a16="http://schemas.microsoft.com/office/drawing/2014/main" id="{1F1756C1-2CAB-454F-9C54-C24B4A807E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FAA2EC-3A03-B443-A4B6-977D4572F0E8}"/>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11070921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AE932E3-AA9E-904C-9565-8A2186AACD7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E762424-6FAE-3B48-8DCF-20A0C3739956}"/>
              </a:ext>
            </a:extLst>
          </p:cNvPr>
          <p:cNvSpPr>
            <a:spLocks noGrp="1"/>
          </p:cNvSpPr>
          <p:nvPr>
            <p:ph type="body" orient="vert" idx="1"/>
          </p:nvPr>
        </p:nvSpPr>
        <p:spPr>
          <a:xfrm>
            <a:off x="838200" y="365125"/>
            <a:ext cx="7734300" cy="5811838"/>
          </a:xfrm>
        </p:spPr>
        <p:txBody>
          <a:bodyPr vert="eaVert"/>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4036B0F-E58A-694D-8C77-D9539F2E0F30}"/>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5" name="Footer Placeholder 4">
            <a:extLst>
              <a:ext uri="{FF2B5EF4-FFF2-40B4-BE49-F238E27FC236}">
                <a16:creationId xmlns:a16="http://schemas.microsoft.com/office/drawing/2014/main" id="{88AB2194-461F-B14B-8188-66B3CDAE6E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B3A0A0-51BA-2445-AFCF-FF81F7202E6E}"/>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2772252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6D967-C93A-7647-A24B-0FBEDEA8A45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B1B55B6-6B83-D34E-8D06-B49442DE12CB}"/>
              </a:ext>
            </a:extLst>
          </p:cNvPr>
          <p:cNvSpPr>
            <a:spLocks noGrp="1"/>
          </p:cNvSpPr>
          <p:nvPr>
            <p:ph idx="1"/>
          </p:nvPr>
        </p:nvSpPr>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BCE033B-236D-C34E-86EF-C6DEC8921487}"/>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5" name="Footer Placeholder 4">
            <a:extLst>
              <a:ext uri="{FF2B5EF4-FFF2-40B4-BE49-F238E27FC236}">
                <a16:creationId xmlns:a16="http://schemas.microsoft.com/office/drawing/2014/main" id="{0347D8CB-C4D7-3D4F-9A01-A915313366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85402D-AFA1-7645-BC20-610473A3B402}"/>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1828817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B4010-3AE5-A342-A2D8-B8CF1F907B3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8183D521-D7D4-0E4B-A198-5B4BDFC80E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Edit Master text styles</a:t>
            </a:r>
          </a:p>
        </p:txBody>
      </p:sp>
      <p:sp>
        <p:nvSpPr>
          <p:cNvPr id="4" name="Date Placeholder 3">
            <a:extLst>
              <a:ext uri="{FF2B5EF4-FFF2-40B4-BE49-F238E27FC236}">
                <a16:creationId xmlns:a16="http://schemas.microsoft.com/office/drawing/2014/main" id="{4CBAD060-E393-3449-B426-81E7BF2A7B68}"/>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5" name="Footer Placeholder 4">
            <a:extLst>
              <a:ext uri="{FF2B5EF4-FFF2-40B4-BE49-F238E27FC236}">
                <a16:creationId xmlns:a16="http://schemas.microsoft.com/office/drawing/2014/main" id="{59F6BAD1-2B4C-4F4A-88DC-43413C1B5E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A8CB7F-8F4F-054F-B032-972B6B34CBE7}"/>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3267716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F3AC5-CA49-1C40-93D3-0B5C7BFFE42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D1D7D6A-B2E8-F842-BD3B-E2D306BEC2CA}"/>
              </a:ext>
            </a:extLst>
          </p:cNvPr>
          <p:cNvSpPr>
            <a:spLocks noGrp="1"/>
          </p:cNvSpPr>
          <p:nvPr>
            <p:ph sz="half" idx="1"/>
          </p:nvPr>
        </p:nvSpPr>
        <p:spPr>
          <a:xfrm>
            <a:off x="838200" y="1825625"/>
            <a:ext cx="5181600" cy="435133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CCE4602-D848-A64C-8A13-8AC79FFA6C65}"/>
              </a:ext>
            </a:extLst>
          </p:cNvPr>
          <p:cNvSpPr>
            <a:spLocks noGrp="1"/>
          </p:cNvSpPr>
          <p:nvPr>
            <p:ph sz="half" idx="2"/>
          </p:nvPr>
        </p:nvSpPr>
        <p:spPr>
          <a:xfrm>
            <a:off x="6172200" y="1825625"/>
            <a:ext cx="5181600" cy="435133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A5E8FFC-FFCD-6645-A4B2-3E853A2C0B32}"/>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6" name="Footer Placeholder 5">
            <a:extLst>
              <a:ext uri="{FF2B5EF4-FFF2-40B4-BE49-F238E27FC236}">
                <a16:creationId xmlns:a16="http://schemas.microsoft.com/office/drawing/2014/main" id="{D1975191-0C9B-0040-95AF-A4A1682B7B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871AB6-5608-C943-8429-5F8E2282FC4B}"/>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2015411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02629-DFFE-4949-B43A-79824403E099}"/>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EB9AAE8-5982-9345-A01C-5767D57B23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Edit Master text styles</a:t>
            </a:r>
          </a:p>
        </p:txBody>
      </p:sp>
      <p:sp>
        <p:nvSpPr>
          <p:cNvPr id="4" name="Content Placeholder 3">
            <a:extLst>
              <a:ext uri="{FF2B5EF4-FFF2-40B4-BE49-F238E27FC236}">
                <a16:creationId xmlns:a16="http://schemas.microsoft.com/office/drawing/2014/main" id="{62FBCF90-A8E9-714E-8FAA-81B7ACD6CA10}"/>
              </a:ext>
            </a:extLst>
          </p:cNvPr>
          <p:cNvSpPr>
            <a:spLocks noGrp="1"/>
          </p:cNvSpPr>
          <p:nvPr>
            <p:ph sz="half" idx="2"/>
          </p:nvPr>
        </p:nvSpPr>
        <p:spPr>
          <a:xfrm>
            <a:off x="839788" y="2505075"/>
            <a:ext cx="5157787" cy="368458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BE7365E-6C15-5147-869B-4A10D1412A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Edit Master text styles</a:t>
            </a:r>
          </a:p>
        </p:txBody>
      </p:sp>
      <p:sp>
        <p:nvSpPr>
          <p:cNvPr id="6" name="Content Placeholder 5">
            <a:extLst>
              <a:ext uri="{FF2B5EF4-FFF2-40B4-BE49-F238E27FC236}">
                <a16:creationId xmlns:a16="http://schemas.microsoft.com/office/drawing/2014/main" id="{7687A95F-75E0-BF43-95E1-483DE738CC1B}"/>
              </a:ext>
            </a:extLst>
          </p:cNvPr>
          <p:cNvSpPr>
            <a:spLocks noGrp="1"/>
          </p:cNvSpPr>
          <p:nvPr>
            <p:ph sz="quarter" idx="4"/>
          </p:nvPr>
        </p:nvSpPr>
        <p:spPr>
          <a:xfrm>
            <a:off x="6172200" y="2505075"/>
            <a:ext cx="5183188" cy="3684588"/>
          </a:xfrm>
        </p:spPr>
        <p:txBody>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C24EDC2-4C3B-4D4C-91E2-48890865CECA}"/>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8" name="Footer Placeholder 7">
            <a:extLst>
              <a:ext uri="{FF2B5EF4-FFF2-40B4-BE49-F238E27FC236}">
                <a16:creationId xmlns:a16="http://schemas.microsoft.com/office/drawing/2014/main" id="{46F6D9F3-CE2F-DA46-9B47-8CBCFE1755A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DB69D59-718A-054B-AE46-30B4D8760D5D}"/>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2507219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E9C54-A413-7F43-9C16-A08F0A2E22E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F173A82-2842-B047-B451-5A1E55BD17CD}"/>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4" name="Footer Placeholder 3">
            <a:extLst>
              <a:ext uri="{FF2B5EF4-FFF2-40B4-BE49-F238E27FC236}">
                <a16:creationId xmlns:a16="http://schemas.microsoft.com/office/drawing/2014/main" id="{47F50524-FD77-B14F-A26C-03AF18DE94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6182332-FD86-7045-A9D9-1DB70C0FFBAD}"/>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248517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323E70-54A1-B543-A5CE-C3D2AF820083}"/>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3" name="Footer Placeholder 2">
            <a:extLst>
              <a:ext uri="{FF2B5EF4-FFF2-40B4-BE49-F238E27FC236}">
                <a16:creationId xmlns:a16="http://schemas.microsoft.com/office/drawing/2014/main" id="{3955E0FA-BA7E-4D43-8ABE-CE1B9431F0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1A00BF-E23C-5744-B07C-6FD723664BAB}"/>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39440198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47861-DF1C-7749-B3F9-BE6C73E59FC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C97F7A6-6D93-EE45-933A-F2E0917925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2FCE7DDB-01D2-1D4B-B5EF-D0E6625F6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Edit Master text styles</a:t>
            </a:r>
          </a:p>
        </p:txBody>
      </p:sp>
      <p:sp>
        <p:nvSpPr>
          <p:cNvPr id="5" name="Date Placeholder 4">
            <a:extLst>
              <a:ext uri="{FF2B5EF4-FFF2-40B4-BE49-F238E27FC236}">
                <a16:creationId xmlns:a16="http://schemas.microsoft.com/office/drawing/2014/main" id="{DA67D442-3342-724B-B4FA-79ED9F84ACC9}"/>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6" name="Footer Placeholder 5">
            <a:extLst>
              <a:ext uri="{FF2B5EF4-FFF2-40B4-BE49-F238E27FC236}">
                <a16:creationId xmlns:a16="http://schemas.microsoft.com/office/drawing/2014/main" id="{D37EAF08-6C24-BF46-AD81-121EFD7EE1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2B4A53-2F71-2B46-AE01-B11338755C5C}"/>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2636676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702B0-A97F-B04D-9D54-7B9F586397E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A11C6D1-585B-C14E-8A6D-E79C052409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102D08D-C262-FC4A-BCE9-C7AB76036A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Edit Master text styles</a:t>
            </a:r>
          </a:p>
        </p:txBody>
      </p:sp>
      <p:sp>
        <p:nvSpPr>
          <p:cNvPr id="5" name="Date Placeholder 4">
            <a:extLst>
              <a:ext uri="{FF2B5EF4-FFF2-40B4-BE49-F238E27FC236}">
                <a16:creationId xmlns:a16="http://schemas.microsoft.com/office/drawing/2014/main" id="{D9FD0DA9-11BE-B04B-A7DD-27D70769C184}"/>
              </a:ext>
            </a:extLst>
          </p:cNvPr>
          <p:cNvSpPr>
            <a:spLocks noGrp="1"/>
          </p:cNvSpPr>
          <p:nvPr>
            <p:ph type="dt" sz="half" idx="10"/>
          </p:nvPr>
        </p:nvSpPr>
        <p:spPr/>
        <p:txBody>
          <a:bodyPr/>
          <a:lstStyle/>
          <a:p>
            <a:fld id="{3BBCDC2F-CB99-9A4A-832D-EDDE462FC332}" type="datetimeFigureOut">
              <a:rPr lang="en-US" smtClean="0"/>
              <a:t>8/18/2017</a:t>
            </a:fld>
            <a:endParaRPr lang="en-US"/>
          </a:p>
        </p:txBody>
      </p:sp>
      <p:sp>
        <p:nvSpPr>
          <p:cNvPr id="6" name="Footer Placeholder 5">
            <a:extLst>
              <a:ext uri="{FF2B5EF4-FFF2-40B4-BE49-F238E27FC236}">
                <a16:creationId xmlns:a16="http://schemas.microsoft.com/office/drawing/2014/main" id="{F682D6F4-AA2E-894E-902C-4594CDA664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059AE0-97C6-E540-A5E3-8EAF0B3E54AB}"/>
              </a:ext>
            </a:extLst>
          </p:cNvPr>
          <p:cNvSpPr>
            <a:spLocks noGrp="1"/>
          </p:cNvSpPr>
          <p:nvPr>
            <p:ph type="sldNum" sz="quarter" idx="12"/>
          </p:nvPr>
        </p:nvSpPr>
        <p:spPr/>
        <p:txBody>
          <a:bodyPr/>
          <a:lstStyle/>
          <a:p>
            <a:fld id="{E78000DD-724D-1843-9B24-F8AADC8A7BA0}" type="slidenum">
              <a:rPr lang="en-US" smtClean="0"/>
              <a:t>‹#›</a:t>
            </a:fld>
            <a:endParaRPr lang="en-US"/>
          </a:p>
        </p:txBody>
      </p:sp>
    </p:spTree>
    <p:extLst>
      <p:ext uri="{BB962C8B-B14F-4D97-AF65-F5344CB8AC3E}">
        <p14:creationId xmlns:p14="http://schemas.microsoft.com/office/powerpoint/2010/main" val="3873314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5D572E-E23B-284B-ACD2-57812A8E8F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5366FAE-A57F-6D4A-8B3A-F41513D982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B6BFA75-20A0-2D4D-9C14-183B8DB0A1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BCDC2F-CB99-9A4A-832D-EDDE462FC332}" type="datetimeFigureOut">
              <a:rPr lang="en-US" smtClean="0"/>
              <a:t>8/18/2017</a:t>
            </a:fld>
            <a:endParaRPr lang="en-US"/>
          </a:p>
        </p:txBody>
      </p:sp>
      <p:sp>
        <p:nvSpPr>
          <p:cNvPr id="5" name="Footer Placeholder 4">
            <a:extLst>
              <a:ext uri="{FF2B5EF4-FFF2-40B4-BE49-F238E27FC236}">
                <a16:creationId xmlns:a16="http://schemas.microsoft.com/office/drawing/2014/main" id="{0BF94FAF-D0AA-8146-85BC-260E0A8E49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0C4EA7B-8BA8-7948-B8E5-15461BF942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8000DD-724D-1843-9B24-F8AADC8A7BA0}" type="slidenum">
              <a:rPr lang="en-US" smtClean="0"/>
              <a:t>‹#›</a:t>
            </a:fld>
            <a:endParaRPr lang="en-US"/>
          </a:p>
        </p:txBody>
      </p:sp>
    </p:spTree>
    <p:extLst>
      <p:ext uri="{BB962C8B-B14F-4D97-AF65-F5344CB8AC3E}">
        <p14:creationId xmlns:p14="http://schemas.microsoft.com/office/powerpoint/2010/main" val="9266897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2.jpeg" /><Relationship Id="rId2" Type="http://schemas.openxmlformats.org/officeDocument/2006/relationships/image" Target="../media/image1.jpeg" /><Relationship Id="rId1" Type="http://schemas.openxmlformats.org/officeDocument/2006/relationships/slideLayout" Target="../slideLayouts/slideLayout2.xml" /><Relationship Id="rId4" Type="http://schemas.openxmlformats.org/officeDocument/2006/relationships/comments" Target="../comments/comment2.xml" /></Relationships>
</file>

<file path=ppt/slides/_rels/slide7.xml.rels><?xml version="1.0" encoding="UTF-8" standalone="yes"?>
<Relationships xmlns="http://schemas.openxmlformats.org/package/2006/relationships"><Relationship Id="rId3" Type="http://schemas.openxmlformats.org/officeDocument/2006/relationships/image" Target="../media/image4.jpeg" /><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8D3E4-75FA-EF4B-B246-C2EEB30B1B70}"/>
              </a:ext>
            </a:extLst>
          </p:cNvPr>
          <p:cNvSpPr>
            <a:spLocks noGrp="1"/>
          </p:cNvSpPr>
          <p:nvPr>
            <p:ph type="ctrTitle"/>
          </p:nvPr>
        </p:nvSpPr>
        <p:spPr>
          <a:xfrm>
            <a:off x="-108857" y="-1886856"/>
            <a:ext cx="12458095" cy="4463142"/>
          </a:xfrm>
        </p:spPr>
        <p:txBody>
          <a:bodyPr>
            <a:normAutofit/>
          </a:bodyPr>
          <a:lstStyle/>
          <a:p>
            <a:r>
              <a:rPr lang="en-GB" sz="9600" b="1" i="1" u="sng"/>
              <a:t>MECHANIUM –THE BOT</a:t>
            </a:r>
            <a:endParaRPr lang="en-US" sz="9600" b="1" i="1" u="sng"/>
          </a:p>
        </p:txBody>
      </p:sp>
      <p:sp>
        <p:nvSpPr>
          <p:cNvPr id="3" name="Subtitle 2">
            <a:extLst>
              <a:ext uri="{FF2B5EF4-FFF2-40B4-BE49-F238E27FC236}">
                <a16:creationId xmlns:a16="http://schemas.microsoft.com/office/drawing/2014/main" id="{9D84015F-6E54-324D-ABDE-6FD76D65AA50}"/>
              </a:ext>
            </a:extLst>
          </p:cNvPr>
          <p:cNvSpPr>
            <a:spLocks noGrp="1"/>
          </p:cNvSpPr>
          <p:nvPr>
            <p:ph type="subTitle" idx="1"/>
          </p:nvPr>
        </p:nvSpPr>
        <p:spPr>
          <a:xfrm rot="10800000" flipV="1">
            <a:off x="1548190" y="3338285"/>
            <a:ext cx="9144000" cy="2745619"/>
          </a:xfrm>
        </p:spPr>
        <p:txBody>
          <a:bodyPr>
            <a:normAutofit/>
          </a:bodyPr>
          <a:lstStyle/>
          <a:p>
            <a:r>
              <a:rPr lang="en-GB" sz="4000"/>
              <a:t>By-Sarthak S Kumar</a:t>
            </a:r>
          </a:p>
          <a:p>
            <a:r>
              <a:rPr lang="en-GB" sz="4000"/>
              <a:t>Sharada Vidyanikethana Public School,</a:t>
            </a:r>
          </a:p>
          <a:p>
            <a:r>
              <a:rPr lang="en-GB" sz="4300"/>
              <a:t>Mangalore</a:t>
            </a:r>
            <a:endParaRPr lang="en-US" sz="4300"/>
          </a:p>
        </p:txBody>
      </p:sp>
    </p:spTree>
    <p:extLst>
      <p:ext uri="{BB962C8B-B14F-4D97-AF65-F5344CB8AC3E}">
        <p14:creationId xmlns:p14="http://schemas.microsoft.com/office/powerpoint/2010/main" val="748474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936D9-6C7F-2D45-AC56-C1176BB28C45}"/>
              </a:ext>
            </a:extLst>
          </p:cNvPr>
          <p:cNvSpPr>
            <a:spLocks noGrp="1"/>
          </p:cNvSpPr>
          <p:nvPr>
            <p:ph type="title"/>
          </p:nvPr>
        </p:nvSpPr>
        <p:spPr>
          <a:xfrm>
            <a:off x="0" y="0"/>
            <a:ext cx="12211440" cy="1533843"/>
          </a:xfrm>
        </p:spPr>
        <p:txBody>
          <a:bodyPr>
            <a:noAutofit/>
          </a:bodyPr>
          <a:lstStyle/>
          <a:p>
            <a:r>
              <a:rPr lang="en-GB" sz="6600" b="1" u="sng"/>
              <a:t>INSTITUTION</a:t>
            </a:r>
            <a:r>
              <a:rPr lang="en-GB" sz="6600" b="1"/>
              <a:t> </a:t>
            </a:r>
            <a:r>
              <a:rPr lang="en-GB" sz="6600" b="1" u="sng"/>
              <a:t>AND</a:t>
            </a:r>
            <a:r>
              <a:rPr lang="en-GB" sz="6600" b="1"/>
              <a:t> </a:t>
            </a:r>
            <a:r>
              <a:rPr lang="en-GB" sz="6600" b="1" u="sng"/>
              <a:t>FACULTY</a:t>
            </a:r>
            <a:r>
              <a:rPr lang="en-GB" sz="6600" b="1"/>
              <a:t> </a:t>
            </a:r>
            <a:r>
              <a:rPr lang="en-GB" sz="6600" b="1" u="sng"/>
              <a:t>DETAILS</a:t>
            </a:r>
            <a:endParaRPr lang="en-US" sz="6600" b="1" u="sng"/>
          </a:p>
        </p:txBody>
      </p:sp>
      <p:sp>
        <p:nvSpPr>
          <p:cNvPr id="3" name="Content Placeholder 2">
            <a:extLst>
              <a:ext uri="{FF2B5EF4-FFF2-40B4-BE49-F238E27FC236}">
                <a16:creationId xmlns:a16="http://schemas.microsoft.com/office/drawing/2014/main" id="{A41422CA-AED2-544B-A096-1E91E2214560}"/>
              </a:ext>
            </a:extLst>
          </p:cNvPr>
          <p:cNvSpPr>
            <a:spLocks noGrp="1"/>
          </p:cNvSpPr>
          <p:nvPr>
            <p:ph idx="1"/>
          </p:nvPr>
        </p:nvSpPr>
        <p:spPr>
          <a:xfrm>
            <a:off x="-457261" y="1678986"/>
            <a:ext cx="13851467" cy="4777587"/>
          </a:xfrm>
        </p:spPr>
        <p:txBody>
          <a:bodyPr>
            <a:normAutofit/>
          </a:bodyPr>
          <a:lstStyle/>
          <a:p>
            <a:pPr marL="457200" lvl="1" indent="0">
              <a:buNone/>
            </a:pPr>
            <a:endParaRPr lang="en-GB" b="1" i="1">
              <a:solidFill>
                <a:srgbClr val="666666"/>
              </a:solidFill>
              <a:ea typeface="Times New Roman" panose="02020603050405020304" pitchFamily="18" charset="0"/>
              <a:cs typeface="Times New Roman" panose="02020603050405020304" pitchFamily="18" charset="0"/>
            </a:endParaRPr>
          </a:p>
          <a:p>
            <a:pPr marL="457200" lvl="1" indent="0">
              <a:buNone/>
            </a:pPr>
            <a:r>
              <a:rPr lang="en-GB" sz="4000">
                <a:solidFill>
                  <a:srgbClr val="666666"/>
                </a:solidFill>
                <a:effectLst/>
                <a:latin typeface="Roboto"/>
                <a:ea typeface="Times New Roman" panose="02020603050405020304" pitchFamily="18" charset="0"/>
                <a:cs typeface="Times New Roman" panose="02020603050405020304" pitchFamily="18" charset="0"/>
              </a:rPr>
              <a:t># Name- Sarthak S Kumar</a:t>
            </a:r>
            <a:br>
              <a:rPr lang="en-IN" sz="4000">
                <a:solidFill>
                  <a:srgbClr val="666666"/>
                </a:solidFill>
                <a:effectLst/>
                <a:latin typeface="Roboto"/>
                <a:ea typeface="Times New Roman" panose="02020603050405020304" pitchFamily="18" charset="0"/>
                <a:cs typeface="Times New Roman" panose="02020603050405020304" pitchFamily="18" charset="0"/>
              </a:rPr>
            </a:br>
            <a:r>
              <a:rPr lang="en-GB" sz="4000">
                <a:solidFill>
                  <a:srgbClr val="666666"/>
                </a:solidFill>
                <a:effectLst/>
                <a:latin typeface="Roboto"/>
                <a:ea typeface="Times New Roman" panose="02020603050405020304" pitchFamily="18" charset="0"/>
                <a:cs typeface="Times New Roman" panose="02020603050405020304" pitchFamily="18" charset="0"/>
              </a:rPr>
              <a:t># Designation- Student</a:t>
            </a:r>
            <a:br>
              <a:rPr lang="en-IN" sz="4000">
                <a:solidFill>
                  <a:srgbClr val="666666"/>
                </a:solidFill>
                <a:effectLst/>
                <a:latin typeface="Roboto"/>
                <a:ea typeface="Times New Roman" panose="02020603050405020304" pitchFamily="18" charset="0"/>
                <a:cs typeface="Times New Roman" panose="02020603050405020304" pitchFamily="18" charset="0"/>
              </a:rPr>
            </a:br>
            <a:r>
              <a:rPr lang="en-GB" sz="4000">
                <a:solidFill>
                  <a:srgbClr val="666666"/>
                </a:solidFill>
                <a:effectLst/>
                <a:latin typeface="Roboto"/>
                <a:ea typeface="Times New Roman" panose="02020603050405020304" pitchFamily="18" charset="0"/>
                <a:cs typeface="Times New Roman" panose="02020603050405020304" pitchFamily="18" charset="0"/>
              </a:rPr>
              <a:t># Contact- 9060880066</a:t>
            </a:r>
          </a:p>
          <a:p>
            <a:pPr marL="457200" lvl="1" indent="0">
              <a:buNone/>
            </a:pPr>
            <a:r>
              <a:rPr lang="en-GB" sz="4000">
                <a:solidFill>
                  <a:srgbClr val="666666"/>
                </a:solidFill>
                <a:latin typeface="Roboto"/>
                <a:ea typeface="Times New Roman" panose="02020603050405020304" pitchFamily="18" charset="0"/>
                <a:cs typeface="Times New Roman" panose="02020603050405020304" pitchFamily="18" charset="0"/>
              </a:rPr>
              <a:t># E-mail Id- Sarthakbejai123@gmail.com</a:t>
            </a:r>
            <a:br>
              <a:rPr lang="en-IN" sz="4000">
                <a:solidFill>
                  <a:srgbClr val="666666"/>
                </a:solidFill>
                <a:effectLst/>
                <a:latin typeface="Roboto"/>
                <a:ea typeface="Times New Roman" panose="02020603050405020304" pitchFamily="18" charset="0"/>
                <a:cs typeface="Times New Roman" panose="02020603050405020304" pitchFamily="18" charset="0"/>
              </a:rPr>
            </a:br>
            <a:r>
              <a:rPr lang="en-GB" sz="4000">
                <a:solidFill>
                  <a:srgbClr val="666666"/>
                </a:solidFill>
                <a:effectLst/>
                <a:latin typeface="Roboto"/>
                <a:ea typeface="Times New Roman" panose="02020603050405020304" pitchFamily="18" charset="0"/>
                <a:cs typeface="Times New Roman" panose="02020603050405020304" pitchFamily="18" charset="0"/>
              </a:rPr>
              <a:t># </a:t>
            </a:r>
            <a:r>
              <a:rPr lang="en-IN" sz="4000">
                <a:solidFill>
                  <a:srgbClr val="666666"/>
                </a:solidFill>
                <a:effectLst/>
                <a:latin typeface="Roboto"/>
                <a:ea typeface="Times New Roman" panose="02020603050405020304" pitchFamily="18" charset="0"/>
                <a:cs typeface="Times New Roman" panose="02020603050405020304" pitchFamily="18" charset="0"/>
              </a:rPr>
              <a:t>Institution</a:t>
            </a:r>
            <a:r>
              <a:rPr lang="en-GB" sz="4000">
                <a:solidFill>
                  <a:srgbClr val="666666"/>
                </a:solidFill>
                <a:effectLst/>
                <a:latin typeface="Roboto"/>
                <a:ea typeface="Times New Roman" panose="02020603050405020304" pitchFamily="18" charset="0"/>
                <a:cs typeface="Times New Roman" panose="02020603050405020304" pitchFamily="18" charset="0"/>
              </a:rPr>
              <a:t> </a:t>
            </a:r>
            <a:r>
              <a:rPr lang="en-IN" sz="4000">
                <a:solidFill>
                  <a:srgbClr val="666666"/>
                </a:solidFill>
                <a:effectLst/>
                <a:latin typeface="Roboto"/>
                <a:ea typeface="Times New Roman" panose="02020603050405020304" pitchFamily="18" charset="0"/>
                <a:cs typeface="Times New Roman" panose="02020603050405020304" pitchFamily="18" charset="0"/>
              </a:rPr>
              <a:t>address</a:t>
            </a:r>
            <a:r>
              <a:rPr lang="en-GB" sz="4000">
                <a:solidFill>
                  <a:srgbClr val="666666"/>
                </a:solidFill>
                <a:effectLst/>
                <a:latin typeface="Roboto"/>
                <a:ea typeface="Times New Roman" panose="02020603050405020304" pitchFamily="18" charset="0"/>
                <a:cs typeface="Times New Roman" panose="02020603050405020304" pitchFamily="18" charset="0"/>
              </a:rPr>
              <a:t>-Devinagar, Talapady, Mangalore</a:t>
            </a:r>
            <a:br>
              <a:rPr lang="en-IN" sz="4000">
                <a:solidFill>
                  <a:srgbClr val="666666"/>
                </a:solidFill>
                <a:effectLst/>
                <a:latin typeface="Roboto"/>
                <a:ea typeface="Times New Roman" panose="02020603050405020304" pitchFamily="18" charset="0"/>
                <a:cs typeface="Times New Roman" panose="02020603050405020304" pitchFamily="18" charset="0"/>
              </a:rPr>
            </a:br>
            <a:r>
              <a:rPr lang="en-GB" sz="4000">
                <a:solidFill>
                  <a:srgbClr val="666666"/>
                </a:solidFill>
                <a:effectLst/>
                <a:latin typeface="Roboto"/>
                <a:ea typeface="Times New Roman" panose="02020603050405020304" pitchFamily="18" charset="0"/>
                <a:cs typeface="Times New Roman" panose="02020603050405020304" pitchFamily="18" charset="0"/>
              </a:rPr>
              <a:t># </a:t>
            </a:r>
            <a:r>
              <a:rPr lang="en-IN" sz="4000">
                <a:solidFill>
                  <a:srgbClr val="666666"/>
                </a:solidFill>
                <a:effectLst/>
                <a:latin typeface="Roboto"/>
                <a:ea typeface="Times New Roman" panose="02020603050405020304" pitchFamily="18" charset="0"/>
                <a:cs typeface="Times New Roman" panose="02020603050405020304" pitchFamily="18" charset="0"/>
              </a:rPr>
              <a:t>Institution’s’ contact number</a:t>
            </a:r>
            <a:r>
              <a:rPr lang="en-GB" sz="4000">
                <a:solidFill>
                  <a:srgbClr val="666666"/>
                </a:solidFill>
                <a:effectLst/>
                <a:latin typeface="Roboto"/>
                <a:ea typeface="Times New Roman" panose="02020603050405020304" pitchFamily="18" charset="0"/>
                <a:cs typeface="Times New Roman" panose="02020603050405020304" pitchFamily="18" charset="0"/>
              </a:rPr>
              <a:t>-08242281232</a:t>
            </a:r>
            <a:endParaRPr lang="en-GB" sz="4000">
              <a:effectLst/>
              <a:latin typeface="Calibri" panose="020F0502020204030204" pitchFamily="34" charset="0"/>
              <a:ea typeface="Times New Roman" panose="02020603050405020304" pitchFamily="18" charset="0"/>
              <a:cs typeface="Times New Roman" panose="02020603050405020304" pitchFamily="18" charset="0"/>
            </a:endParaRPr>
          </a:p>
          <a:p>
            <a:pPr marL="457200" lvl="1" indent="0">
              <a:buNone/>
            </a:pPr>
            <a:endParaRPr lang="en-GB" b="1" i="1">
              <a:solidFill>
                <a:srgbClr val="666666"/>
              </a:solidFill>
              <a:effectLs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600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3BD86-C300-D74F-B1A4-C23A9FFE93BC}"/>
              </a:ext>
            </a:extLst>
          </p:cNvPr>
          <p:cNvSpPr>
            <a:spLocks noGrp="1"/>
          </p:cNvSpPr>
          <p:nvPr>
            <p:ph type="title"/>
          </p:nvPr>
        </p:nvSpPr>
        <p:spPr>
          <a:xfrm>
            <a:off x="3409488" y="365125"/>
            <a:ext cx="8393638" cy="5289969"/>
          </a:xfrm>
        </p:spPr>
        <p:txBody>
          <a:bodyPr>
            <a:noAutofit/>
          </a:bodyPr>
          <a:lstStyle/>
          <a:p>
            <a:r>
              <a:rPr lang="en-GB" sz="9600" b="1" i="1" u="sng"/>
              <a:t>SYNOPSIS</a:t>
            </a:r>
            <a:endParaRPr lang="en-US" sz="9600" b="1" i="1" u="sng"/>
          </a:p>
        </p:txBody>
      </p:sp>
      <p:sp>
        <p:nvSpPr>
          <p:cNvPr id="3" name="Content Placeholder 2">
            <a:extLst>
              <a:ext uri="{FF2B5EF4-FFF2-40B4-BE49-F238E27FC236}">
                <a16:creationId xmlns:a16="http://schemas.microsoft.com/office/drawing/2014/main" id="{415FBC8F-D1B1-2A4C-A302-FBE7885B347F}"/>
              </a:ext>
            </a:extLst>
          </p:cNvPr>
          <p:cNvSpPr>
            <a:spLocks noGrp="1"/>
          </p:cNvSpPr>
          <p:nvPr>
            <p:ph idx="1"/>
          </p:nvPr>
        </p:nvSpPr>
        <p:spPr>
          <a:xfrm>
            <a:off x="-1103086" y="3960434"/>
            <a:ext cx="10515600" cy="4351338"/>
          </a:xfrm>
        </p:spPr>
        <p:txBody>
          <a:bodyPr/>
          <a:lstStyle/>
          <a:p>
            <a:endParaRPr lang="en-US"/>
          </a:p>
        </p:txBody>
      </p:sp>
    </p:spTree>
    <p:extLst>
      <p:ext uri="{BB962C8B-B14F-4D97-AF65-F5344CB8AC3E}">
        <p14:creationId xmlns:p14="http://schemas.microsoft.com/office/powerpoint/2010/main" val="33688660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1119F-5319-6F43-98FC-ABEC7C08574A}"/>
              </a:ext>
            </a:extLst>
          </p:cNvPr>
          <p:cNvSpPr>
            <a:spLocks noGrp="1"/>
          </p:cNvSpPr>
          <p:nvPr>
            <p:ph type="title"/>
          </p:nvPr>
        </p:nvSpPr>
        <p:spPr>
          <a:xfrm>
            <a:off x="5008256" y="182118"/>
            <a:ext cx="6468776" cy="1443156"/>
          </a:xfrm>
        </p:spPr>
        <p:txBody>
          <a:bodyPr>
            <a:noAutofit/>
          </a:bodyPr>
          <a:lstStyle/>
          <a:p>
            <a:r>
              <a:rPr lang="en-GB" sz="8000" b="1" i="1" u="sng"/>
              <a:t>AIM -</a:t>
            </a:r>
            <a:endParaRPr lang="en-US" sz="8000" b="1" i="1" u="sng"/>
          </a:p>
        </p:txBody>
      </p:sp>
      <p:sp>
        <p:nvSpPr>
          <p:cNvPr id="3" name="Content Placeholder 2">
            <a:extLst>
              <a:ext uri="{FF2B5EF4-FFF2-40B4-BE49-F238E27FC236}">
                <a16:creationId xmlns:a16="http://schemas.microsoft.com/office/drawing/2014/main" id="{CA417CF7-0462-9C4C-9855-9D5BE3EC41A9}"/>
              </a:ext>
            </a:extLst>
          </p:cNvPr>
          <p:cNvSpPr>
            <a:spLocks noGrp="1"/>
          </p:cNvSpPr>
          <p:nvPr>
            <p:ph idx="1"/>
          </p:nvPr>
        </p:nvSpPr>
        <p:spPr>
          <a:xfrm>
            <a:off x="88489" y="1548008"/>
            <a:ext cx="12192000" cy="5309992"/>
          </a:xfrm>
        </p:spPr>
        <p:txBody>
          <a:bodyPr>
            <a:normAutofit/>
          </a:bodyPr>
          <a:lstStyle/>
          <a:p>
            <a:r>
              <a:rPr lang="en-US"/>
              <a:t>Mobile robots equipped with four Mecanum wheels have the omnidirectional property, which means, they have the ability to move instantaneously in any</a:t>
            </a:r>
            <a:r>
              <a:rPr lang="en-GB"/>
              <a:t> direction.</a:t>
            </a:r>
          </a:p>
          <a:p>
            <a:r>
              <a:rPr lang="en-US"/>
              <a:t>They have the ability to easily perform certain tasks in congested environments foreseen with static obstacles, dynamic obstacles or narrow areas. Usually, such environments are found in factory workshops. Hence the resulting needs to create this kind of robotic platforms to satisfy the requirements of various</a:t>
            </a:r>
            <a:r>
              <a:rPr lang="en-GB"/>
              <a:t> fields.</a:t>
            </a:r>
          </a:p>
          <a:p>
            <a:r>
              <a:rPr lang="en-GB"/>
              <a:t> Th</a:t>
            </a:r>
            <a:r>
              <a:rPr lang="en-US"/>
              <a:t>e characteristics of the Mecanum wheel, a short comparison between this type of wheel and a conventional wheel, as well as the constructive and design solutions previously developed are described in the first part of this paper.</a:t>
            </a:r>
            <a:r>
              <a:rPr lang="en-GB"/>
              <a:t> </a:t>
            </a:r>
            <a:r>
              <a:rPr lang="en-US"/>
              <a:t>Then, some application fields and the related systems based on Mecanum wheel are presented.</a:t>
            </a:r>
          </a:p>
        </p:txBody>
      </p:sp>
    </p:spTree>
    <p:extLst>
      <p:ext uri="{BB962C8B-B14F-4D97-AF65-F5344CB8AC3E}">
        <p14:creationId xmlns:p14="http://schemas.microsoft.com/office/powerpoint/2010/main" val="2563868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F1C84-E716-514B-AA3C-1BC083D296BC}"/>
              </a:ext>
            </a:extLst>
          </p:cNvPr>
          <p:cNvSpPr>
            <a:spLocks noGrp="1"/>
          </p:cNvSpPr>
          <p:nvPr>
            <p:ph type="title"/>
          </p:nvPr>
        </p:nvSpPr>
        <p:spPr>
          <a:xfrm>
            <a:off x="3834190" y="193525"/>
            <a:ext cx="7519610" cy="1497164"/>
          </a:xfrm>
        </p:spPr>
        <p:txBody>
          <a:bodyPr>
            <a:normAutofit/>
          </a:bodyPr>
          <a:lstStyle/>
          <a:p>
            <a:r>
              <a:rPr lang="en-GB" sz="8000" b="1" i="1" u="sng"/>
              <a:t>PRINCIPLE-</a:t>
            </a:r>
            <a:endParaRPr lang="en-US" sz="8000" b="1" i="1" u="sng"/>
          </a:p>
        </p:txBody>
      </p:sp>
      <p:sp>
        <p:nvSpPr>
          <p:cNvPr id="3" name="Content Placeholder 2">
            <a:extLst>
              <a:ext uri="{FF2B5EF4-FFF2-40B4-BE49-F238E27FC236}">
                <a16:creationId xmlns:a16="http://schemas.microsoft.com/office/drawing/2014/main" id="{F61A121C-85E6-1249-A8C9-6BF1877CE261}"/>
              </a:ext>
            </a:extLst>
          </p:cNvPr>
          <p:cNvSpPr>
            <a:spLocks noGrp="1"/>
          </p:cNvSpPr>
          <p:nvPr>
            <p:ph idx="1"/>
          </p:nvPr>
        </p:nvSpPr>
        <p:spPr/>
        <p:txBody>
          <a:bodyPr>
            <a:normAutofit/>
          </a:bodyPr>
          <a:lstStyle/>
          <a:p>
            <a:r>
              <a:rPr lang="en-GB" sz="4800"/>
              <a:t>Mechanum Wheels have a hub with rollers oriented in 45 degrees to the axis of rotation which helps them Move in Omni directions in congested areas.</a:t>
            </a:r>
            <a:endParaRPr lang="en-US" sz="4800"/>
          </a:p>
        </p:txBody>
      </p:sp>
    </p:spTree>
    <p:extLst>
      <p:ext uri="{BB962C8B-B14F-4D97-AF65-F5344CB8AC3E}">
        <p14:creationId xmlns:p14="http://schemas.microsoft.com/office/powerpoint/2010/main" val="1421802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DF029-9262-A64B-929A-8461295221FD}"/>
              </a:ext>
            </a:extLst>
          </p:cNvPr>
          <p:cNvSpPr>
            <a:spLocks noGrp="1"/>
          </p:cNvSpPr>
          <p:nvPr>
            <p:ph type="title"/>
          </p:nvPr>
        </p:nvSpPr>
        <p:spPr>
          <a:xfrm>
            <a:off x="4247214" y="214146"/>
            <a:ext cx="7713330" cy="1611480"/>
          </a:xfrm>
        </p:spPr>
        <p:txBody>
          <a:bodyPr>
            <a:normAutofit/>
          </a:bodyPr>
          <a:lstStyle/>
          <a:p>
            <a:r>
              <a:rPr lang="en-GB" sz="8000" b="1" i="1" u="sng"/>
              <a:t>DESIGN-</a:t>
            </a:r>
            <a:endParaRPr lang="en-US" sz="8000" b="1" i="1" u="sng"/>
          </a:p>
        </p:txBody>
      </p:sp>
      <p:pic>
        <p:nvPicPr>
          <p:cNvPr id="12" name="Picture 12">
            <a:extLst>
              <a:ext uri="{FF2B5EF4-FFF2-40B4-BE49-F238E27FC236}">
                <a16:creationId xmlns:a16="http://schemas.microsoft.com/office/drawing/2014/main" id="{804131A7-DCAF-5F4B-9327-8E0B129701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825626"/>
            <a:ext cx="6056713" cy="43767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4" name="Picture 14">
            <a:extLst>
              <a:ext uri="{FF2B5EF4-FFF2-40B4-BE49-F238E27FC236}">
                <a16:creationId xmlns:a16="http://schemas.microsoft.com/office/drawing/2014/main" id="{193C9B4B-63B1-9847-8CBC-7F1982FC81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2095" y="1825626"/>
            <a:ext cx="6339905" cy="43767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91601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7E21F-AD48-6C48-91E1-01DDA04A92EA}"/>
              </a:ext>
            </a:extLst>
          </p:cNvPr>
          <p:cNvSpPr>
            <a:spLocks noGrp="1"/>
          </p:cNvSpPr>
          <p:nvPr>
            <p:ph type="title"/>
          </p:nvPr>
        </p:nvSpPr>
        <p:spPr>
          <a:xfrm>
            <a:off x="4442548" y="205946"/>
            <a:ext cx="7985112" cy="1453525"/>
          </a:xfrm>
        </p:spPr>
        <p:txBody>
          <a:bodyPr>
            <a:normAutofit/>
          </a:bodyPr>
          <a:lstStyle/>
          <a:p>
            <a:r>
              <a:rPr lang="en-GB" sz="8000" b="1" i="1" u="sng"/>
              <a:t>DESIGN-</a:t>
            </a:r>
            <a:endParaRPr lang="en-US" sz="8000" b="1" i="1" u="sng"/>
          </a:p>
        </p:txBody>
      </p:sp>
      <p:pic>
        <p:nvPicPr>
          <p:cNvPr id="4" name="Picture 4">
            <a:extLst>
              <a:ext uri="{FF2B5EF4-FFF2-40B4-BE49-F238E27FC236}">
                <a16:creationId xmlns:a16="http://schemas.microsoft.com/office/drawing/2014/main" id="{F15411FB-5EEF-C64E-9AFD-2154357BDC2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6118" r="21836"/>
          <a:stretch/>
        </p:blipFill>
        <p:spPr>
          <a:xfrm>
            <a:off x="0" y="1659471"/>
            <a:ext cx="6108095" cy="49929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6">
            <a:extLst>
              <a:ext uri="{FF2B5EF4-FFF2-40B4-BE49-F238E27FC236}">
                <a16:creationId xmlns:a16="http://schemas.microsoft.com/office/drawing/2014/main" id="{45404238-69B9-AB46-B458-BED12D56F0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4858" y="1659471"/>
            <a:ext cx="5987142" cy="49929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142842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58CC5-706D-4D41-9418-72CC48552F8D}"/>
              </a:ext>
            </a:extLst>
          </p:cNvPr>
          <p:cNvSpPr>
            <a:spLocks noGrp="1"/>
          </p:cNvSpPr>
          <p:nvPr>
            <p:ph type="title"/>
          </p:nvPr>
        </p:nvSpPr>
        <p:spPr>
          <a:xfrm>
            <a:off x="3874034" y="0"/>
            <a:ext cx="7479766" cy="1690689"/>
          </a:xfrm>
        </p:spPr>
        <p:txBody>
          <a:bodyPr>
            <a:normAutofit/>
          </a:bodyPr>
          <a:lstStyle/>
          <a:p>
            <a:r>
              <a:rPr lang="en-GB" sz="8000" b="1" i="1" u="sng"/>
              <a:t>SUMMARY</a:t>
            </a:r>
            <a:endParaRPr lang="en-US" sz="8000" b="1" i="1" u="sng"/>
          </a:p>
        </p:txBody>
      </p:sp>
      <p:sp>
        <p:nvSpPr>
          <p:cNvPr id="3" name="Content Placeholder 2">
            <a:extLst>
              <a:ext uri="{FF2B5EF4-FFF2-40B4-BE49-F238E27FC236}">
                <a16:creationId xmlns:a16="http://schemas.microsoft.com/office/drawing/2014/main" id="{6205BEDC-29B7-E042-9DBF-E49C10945862}"/>
              </a:ext>
            </a:extLst>
          </p:cNvPr>
          <p:cNvSpPr>
            <a:spLocks noGrp="1"/>
          </p:cNvSpPr>
          <p:nvPr>
            <p:ph idx="1"/>
          </p:nvPr>
        </p:nvSpPr>
        <p:spPr>
          <a:xfrm>
            <a:off x="0" y="1606520"/>
            <a:ext cx="11174410" cy="4406893"/>
          </a:xfrm>
        </p:spPr>
        <p:txBody>
          <a:bodyPr/>
          <a:lstStyle/>
          <a:p>
            <a:endParaRPr lang="en-US"/>
          </a:p>
        </p:txBody>
      </p:sp>
    </p:spTree>
    <p:extLst>
      <p:ext uri="{BB962C8B-B14F-4D97-AF65-F5344CB8AC3E}">
        <p14:creationId xmlns:p14="http://schemas.microsoft.com/office/powerpoint/2010/main" val="16660288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MECHANIUM –THE BOT</vt:lpstr>
      <vt:lpstr>INSTITUTION AND FACULTY DETAILS</vt:lpstr>
      <vt:lpstr>SYNOPSIS</vt:lpstr>
      <vt:lpstr>AIM -</vt:lpstr>
      <vt:lpstr>PRINCIPLE-</vt:lpstr>
      <vt:lpstr>DESIGN-</vt:lpstr>
      <vt:lpstr>DESIGN-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MECHANIUM –THE BOT</dc:title>
  <cp:revision>1</cp:revision>
  <dcterms:modified xsi:type="dcterms:W3CDTF">2017-08-19T01:00:46Z</dcterms:modified>
</cp:coreProperties>
</file>

<file path=docProps/thumbnail.jpeg>
</file>